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60" r:id="rId4"/>
    <p:sldId id="259" r:id="rId5"/>
    <p:sldId id="263" r:id="rId6"/>
    <p:sldId id="261" r:id="rId7"/>
    <p:sldId id="262" r:id="rId8"/>
    <p:sldId id="258" r:id="rId9"/>
    <p:sldId id="286" r:id="rId10"/>
    <p:sldId id="289" r:id="rId11"/>
    <p:sldId id="290" r:id="rId12"/>
    <p:sldId id="291" r:id="rId13"/>
    <p:sldId id="257" r:id="rId14"/>
    <p:sldId id="271" r:id="rId15"/>
    <p:sldId id="281" r:id="rId16"/>
    <p:sldId id="282" r:id="rId17"/>
    <p:sldId id="283" r:id="rId18"/>
    <p:sldId id="284" r:id="rId19"/>
    <p:sldId id="285" r:id="rId20"/>
    <p:sldId id="292" r:id="rId21"/>
    <p:sldId id="293" r:id="rId22"/>
    <p:sldId id="294" r:id="rId23"/>
    <p:sldId id="295" r:id="rId24"/>
    <p:sldId id="296" r:id="rId25"/>
    <p:sldId id="297" r:id="rId26"/>
    <p:sldId id="301" r:id="rId27"/>
    <p:sldId id="298" r:id="rId28"/>
    <p:sldId id="299" r:id="rId29"/>
    <p:sldId id="302" r:id="rId30"/>
    <p:sldId id="287" r:id="rId31"/>
    <p:sldId id="288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2D1A5-7225-4C81-8577-2AD7D5710A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93629-AEF6-4D4F-82EB-06FC032C7D46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Фигура эта так упряма, </a:t>
          </a:r>
          <a:b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Что из угла идёт лишь прямо. </a:t>
          </a:r>
          <a:b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Ходить умеет по вертикали </a:t>
          </a:r>
          <a:b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И ещё по горизонтали. </a:t>
          </a:r>
          <a:endParaRPr lang="ru-RU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06EB1FBD-59B9-4E66-BBFA-6C066ED9E13E}" type="parTrans" cxnId="{6B12748B-1214-4F39-BC24-90392A2694C8}">
      <dgm:prSet/>
      <dgm:spPr/>
      <dgm:t>
        <a:bodyPr/>
        <a:lstStyle/>
        <a:p>
          <a:endParaRPr lang="ru-RU"/>
        </a:p>
      </dgm:t>
    </dgm:pt>
    <dgm:pt modelId="{E09DE046-C245-4AA0-98AA-7ECE85FD6B52}" type="sibTrans" cxnId="{6B12748B-1214-4F39-BC24-90392A2694C8}">
      <dgm:prSet/>
      <dgm:spPr/>
      <dgm:t>
        <a:bodyPr/>
        <a:lstStyle/>
        <a:p>
          <a:endParaRPr lang="ru-RU"/>
        </a:p>
      </dgm:t>
    </dgm:pt>
    <dgm:pt modelId="{F4696340-C4DF-48B7-A3BC-4F3EB415421A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Хоть важная фигура - трусливая натура, </a:t>
          </a:r>
          <a:b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И ходит лишь на клеточку одну. </a:t>
          </a:r>
          <a:b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Других фигур работа - лишь на него охота. </a:t>
          </a:r>
          <a:b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Его поймаю и закончу я игру. </a:t>
          </a:r>
          <a:br>
            <a:rPr lang="ru-RU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endParaRPr lang="ru-RU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B55ADF58-FE35-442F-9BDA-0ECA683E815F}" type="parTrans" cxnId="{0CDE8472-09F3-427E-B8DC-9336C4283BF3}">
      <dgm:prSet/>
      <dgm:spPr/>
      <dgm:t>
        <a:bodyPr/>
        <a:lstStyle/>
        <a:p>
          <a:endParaRPr lang="ru-RU"/>
        </a:p>
      </dgm:t>
    </dgm:pt>
    <dgm:pt modelId="{2066201A-677F-4DBB-A309-044BA93E6291}" type="sibTrans" cxnId="{0CDE8472-09F3-427E-B8DC-9336C4283BF3}">
      <dgm:prSet/>
      <dgm:spPr/>
      <dgm:t>
        <a:bodyPr/>
        <a:lstStyle/>
        <a:p>
          <a:endParaRPr lang="ru-RU"/>
        </a:p>
      </dgm:t>
    </dgm:pt>
    <dgm:pt modelId="{697345C3-3B6D-4300-A53F-E7A7D51F1B7A}" type="pres">
      <dgm:prSet presAssocID="{3A02D1A5-7225-4C81-8577-2AD7D5710A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EAFC3D-9DC7-4050-B8C2-DAE16FE84586}" type="pres">
      <dgm:prSet presAssocID="{65E93629-AEF6-4D4F-82EB-06FC032C7D46}" presName="composite" presStyleCnt="0"/>
      <dgm:spPr/>
    </dgm:pt>
    <dgm:pt modelId="{7C46CF61-1DE6-427B-8FF4-46413D806E03}" type="pres">
      <dgm:prSet presAssocID="{65E93629-AEF6-4D4F-82EB-06FC032C7D46}" presName="imgShp" presStyleLbl="fgImgPlace1" presStyleIdx="0" presStyleCnt="2" custScaleX="40535" custScaleY="957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66A666-50E6-4A77-BCB5-1E023FE58246}" type="pres">
      <dgm:prSet presAssocID="{65E93629-AEF6-4D4F-82EB-06FC032C7D46}" presName="txShp" presStyleLbl="node1" presStyleIdx="0" presStyleCnt="2" custScaleX="11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D9A6F-685E-443F-8B0A-D0DD540200EF}" type="pres">
      <dgm:prSet presAssocID="{E09DE046-C245-4AA0-98AA-7ECE85FD6B52}" presName="spacing" presStyleCnt="0"/>
      <dgm:spPr/>
    </dgm:pt>
    <dgm:pt modelId="{40536ED4-8262-49B7-9C8D-FC35FA50617D}" type="pres">
      <dgm:prSet presAssocID="{F4696340-C4DF-48B7-A3BC-4F3EB415421A}" presName="composite" presStyleCnt="0"/>
      <dgm:spPr/>
    </dgm:pt>
    <dgm:pt modelId="{A7E5D2F4-4043-475F-911C-841669098F7D}" type="pres">
      <dgm:prSet presAssocID="{F4696340-C4DF-48B7-A3BC-4F3EB415421A}" presName="imgShp" presStyleLbl="fgImgPlace1" presStyleIdx="1" presStyleCnt="2" custScaleX="477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A54AD9-ADBE-4499-BAFE-4BE374562804}" type="pres">
      <dgm:prSet presAssocID="{F4696340-C4DF-48B7-A3BC-4F3EB415421A}" presName="txShp" presStyleLbl="node1" presStyleIdx="1" presStyleCnt="2" custScaleX="11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E8472-09F3-427E-B8DC-9336C4283BF3}" srcId="{3A02D1A5-7225-4C81-8577-2AD7D5710A25}" destId="{F4696340-C4DF-48B7-A3BC-4F3EB415421A}" srcOrd="1" destOrd="0" parTransId="{B55ADF58-FE35-442F-9BDA-0ECA683E815F}" sibTransId="{2066201A-677F-4DBB-A309-044BA93E6291}"/>
    <dgm:cxn modelId="{9D4A6CF9-C32D-4654-9F28-5A15D01BBE9D}" type="presOf" srcId="{65E93629-AEF6-4D4F-82EB-06FC032C7D46}" destId="{3E66A666-50E6-4A77-BCB5-1E023FE58246}" srcOrd="0" destOrd="0" presId="urn:microsoft.com/office/officeart/2005/8/layout/vList3"/>
    <dgm:cxn modelId="{1F50CC5E-E7A5-464E-9417-6209A4004EC0}" type="presOf" srcId="{F4696340-C4DF-48B7-A3BC-4F3EB415421A}" destId="{E6A54AD9-ADBE-4499-BAFE-4BE374562804}" srcOrd="0" destOrd="0" presId="urn:microsoft.com/office/officeart/2005/8/layout/vList3"/>
    <dgm:cxn modelId="{6B12748B-1214-4F39-BC24-90392A2694C8}" srcId="{3A02D1A5-7225-4C81-8577-2AD7D5710A25}" destId="{65E93629-AEF6-4D4F-82EB-06FC032C7D46}" srcOrd="0" destOrd="0" parTransId="{06EB1FBD-59B9-4E66-BBFA-6C066ED9E13E}" sibTransId="{E09DE046-C245-4AA0-98AA-7ECE85FD6B52}"/>
    <dgm:cxn modelId="{88753271-03CF-49A8-B9C7-3235ABEF59A2}" type="presOf" srcId="{3A02D1A5-7225-4C81-8577-2AD7D5710A25}" destId="{697345C3-3B6D-4300-A53F-E7A7D51F1B7A}" srcOrd="0" destOrd="0" presId="urn:microsoft.com/office/officeart/2005/8/layout/vList3"/>
    <dgm:cxn modelId="{C4AD3AF9-0FD1-4D01-B6BD-1DE317930706}" type="presParOf" srcId="{697345C3-3B6D-4300-A53F-E7A7D51F1B7A}" destId="{19EAFC3D-9DC7-4050-B8C2-DAE16FE84586}" srcOrd="0" destOrd="0" presId="urn:microsoft.com/office/officeart/2005/8/layout/vList3"/>
    <dgm:cxn modelId="{096B5326-703C-43C5-ABC0-4BD17095BB31}" type="presParOf" srcId="{19EAFC3D-9DC7-4050-B8C2-DAE16FE84586}" destId="{7C46CF61-1DE6-427B-8FF4-46413D806E03}" srcOrd="0" destOrd="0" presId="urn:microsoft.com/office/officeart/2005/8/layout/vList3"/>
    <dgm:cxn modelId="{2FCC10E5-92A8-441B-A441-12D01BAAD122}" type="presParOf" srcId="{19EAFC3D-9DC7-4050-B8C2-DAE16FE84586}" destId="{3E66A666-50E6-4A77-BCB5-1E023FE58246}" srcOrd="1" destOrd="0" presId="urn:microsoft.com/office/officeart/2005/8/layout/vList3"/>
    <dgm:cxn modelId="{AAD1E9D6-018A-4F40-A082-CC0E230FCC10}" type="presParOf" srcId="{697345C3-3B6D-4300-A53F-E7A7D51F1B7A}" destId="{D06D9A6F-685E-443F-8B0A-D0DD540200EF}" srcOrd="1" destOrd="0" presId="urn:microsoft.com/office/officeart/2005/8/layout/vList3"/>
    <dgm:cxn modelId="{A253F3FE-05B2-40E9-83A8-E04EF636A994}" type="presParOf" srcId="{697345C3-3B6D-4300-A53F-E7A7D51F1B7A}" destId="{40536ED4-8262-49B7-9C8D-FC35FA50617D}" srcOrd="2" destOrd="0" presId="urn:microsoft.com/office/officeart/2005/8/layout/vList3"/>
    <dgm:cxn modelId="{E549CD7E-2BDF-4E0C-8950-DBF67DB1854C}" type="presParOf" srcId="{40536ED4-8262-49B7-9C8D-FC35FA50617D}" destId="{A7E5D2F4-4043-475F-911C-841669098F7D}" srcOrd="0" destOrd="0" presId="urn:microsoft.com/office/officeart/2005/8/layout/vList3"/>
    <dgm:cxn modelId="{F1732134-7C9C-4272-9C73-CBA2B9DAEDFA}" type="presParOf" srcId="{40536ED4-8262-49B7-9C8D-FC35FA50617D}" destId="{E6A54AD9-ADBE-4499-BAFE-4BE374562804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609FC-C085-4E88-A5D0-D3B9034907C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6B012-724C-4A18-AABA-F6CA0B12E25B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Этот воин очень смелый,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Чуть ладью вчера не съел он.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По диагонали строго ходит,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Порядок на доске наводит. </a:t>
          </a:r>
          <a:endParaRPr lang="ru-RU" sz="18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0416E7E1-755F-4556-95B4-FE95D60DE240}" type="parTrans" cxnId="{9085EBCE-22A7-41FB-BDAC-C79B1BD5963D}">
      <dgm:prSet/>
      <dgm:spPr/>
      <dgm:t>
        <a:bodyPr/>
        <a:lstStyle/>
        <a:p>
          <a:endParaRPr lang="ru-RU"/>
        </a:p>
      </dgm:t>
    </dgm:pt>
    <dgm:pt modelId="{5B840D58-D5FA-4305-93EF-D5826890F4B3}" type="sibTrans" cxnId="{9085EBCE-22A7-41FB-BDAC-C79B1BD5963D}">
      <dgm:prSet/>
      <dgm:spPr/>
      <dgm:t>
        <a:bodyPr/>
        <a:lstStyle/>
        <a:p>
          <a:endParaRPr lang="ru-RU"/>
        </a:p>
      </dgm:t>
    </dgm:pt>
    <dgm:pt modelId="{A789F40D-169E-461D-8E4F-662DA923A14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rtl="0"/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В начале боя встали в ряд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Все восемь маленьких солдат.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Когда свой первый ход свершают,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То через клеточку шагают,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Потом по клеточке одной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Едят врагов лишь по косой.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Они назад не отступают, </a:t>
          </a:r>
          <a:b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18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И в бой их первыми бросают. </a:t>
          </a:r>
          <a:endParaRPr lang="ru-RU" sz="18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DDE3DB54-91C1-4237-A4CA-CADE5EAC58F1}" type="sibTrans" cxnId="{8FAAA5F5-68A8-4B5B-B160-2A8F3111328E}">
      <dgm:prSet/>
      <dgm:spPr/>
      <dgm:t>
        <a:bodyPr/>
        <a:lstStyle/>
        <a:p>
          <a:endParaRPr lang="ru-RU"/>
        </a:p>
      </dgm:t>
    </dgm:pt>
    <dgm:pt modelId="{7B748F61-E1B9-441C-B222-BEFA7F0780A6}" type="parTrans" cxnId="{8FAAA5F5-68A8-4B5B-B160-2A8F3111328E}">
      <dgm:prSet/>
      <dgm:spPr/>
      <dgm:t>
        <a:bodyPr/>
        <a:lstStyle/>
        <a:p>
          <a:endParaRPr lang="ru-RU"/>
        </a:p>
      </dgm:t>
    </dgm:pt>
    <dgm:pt modelId="{D77D3C45-1CE5-47D1-81C3-D93CAA0DBC7F}" type="pres">
      <dgm:prSet presAssocID="{49C609FC-C085-4E88-A5D0-D3B9034907C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1BDCB-B346-4AE5-99E0-3294FB1A31CA}" type="pres">
      <dgm:prSet presAssocID="{4586B012-724C-4A18-AABA-F6CA0B12E25B}" presName="composite" presStyleCnt="0"/>
      <dgm:spPr/>
    </dgm:pt>
    <dgm:pt modelId="{4F697C9D-C870-484A-87CA-7AEB5DF1784E}" type="pres">
      <dgm:prSet presAssocID="{4586B012-724C-4A18-AABA-F6CA0B12E25B}" presName="imgShp" presStyleLbl="fgImgPlace1" presStyleIdx="0" presStyleCnt="2" custScaleX="540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19A824-83A1-4057-A8AF-0414FA0BE544}" type="pres">
      <dgm:prSet presAssocID="{4586B012-724C-4A18-AABA-F6CA0B12E25B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B7E8D-7599-4795-9CFA-0CBCA1083893}" type="pres">
      <dgm:prSet presAssocID="{5B840D58-D5FA-4305-93EF-D5826890F4B3}" presName="spacing" presStyleCnt="0"/>
      <dgm:spPr/>
    </dgm:pt>
    <dgm:pt modelId="{25B372A0-18D0-4344-920E-8990952D7D22}" type="pres">
      <dgm:prSet presAssocID="{A789F40D-169E-461D-8E4F-662DA923A14F}" presName="composite" presStyleCnt="0"/>
      <dgm:spPr/>
    </dgm:pt>
    <dgm:pt modelId="{E04ECA9C-D40C-446E-A998-5860AA707CF1}" type="pres">
      <dgm:prSet presAssocID="{A789F40D-169E-461D-8E4F-662DA923A14F}" presName="imgShp" presStyleLbl="fgImgPlace1" presStyleIdx="1" presStyleCnt="2" custScaleX="47795" custScaleY="650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49755F-1DE9-459B-A9EB-4578B48E50EC}" type="pres">
      <dgm:prSet presAssocID="{A789F40D-169E-461D-8E4F-662DA923A14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82533-7102-4C21-8565-F530BD47B359}" type="presOf" srcId="{4586B012-724C-4A18-AABA-F6CA0B12E25B}" destId="{3F19A824-83A1-4057-A8AF-0414FA0BE544}" srcOrd="0" destOrd="0" presId="urn:microsoft.com/office/officeart/2005/8/layout/vList3"/>
    <dgm:cxn modelId="{8FAAA5F5-68A8-4B5B-B160-2A8F3111328E}" srcId="{49C609FC-C085-4E88-A5D0-D3B9034907CF}" destId="{A789F40D-169E-461D-8E4F-662DA923A14F}" srcOrd="1" destOrd="0" parTransId="{7B748F61-E1B9-441C-B222-BEFA7F0780A6}" sibTransId="{DDE3DB54-91C1-4237-A4CA-CADE5EAC58F1}"/>
    <dgm:cxn modelId="{9085EBCE-22A7-41FB-BDAC-C79B1BD5963D}" srcId="{49C609FC-C085-4E88-A5D0-D3B9034907CF}" destId="{4586B012-724C-4A18-AABA-F6CA0B12E25B}" srcOrd="0" destOrd="0" parTransId="{0416E7E1-755F-4556-95B4-FE95D60DE240}" sibTransId="{5B840D58-D5FA-4305-93EF-D5826890F4B3}"/>
    <dgm:cxn modelId="{A76F658D-F759-425D-ADFC-AE9F9AB9F2A4}" type="presOf" srcId="{49C609FC-C085-4E88-A5D0-D3B9034907CF}" destId="{D77D3C45-1CE5-47D1-81C3-D93CAA0DBC7F}" srcOrd="0" destOrd="0" presId="urn:microsoft.com/office/officeart/2005/8/layout/vList3"/>
    <dgm:cxn modelId="{E56198A9-F5D3-4C5D-8508-8968D4C48315}" type="presOf" srcId="{A789F40D-169E-461D-8E4F-662DA923A14F}" destId="{5049755F-1DE9-459B-A9EB-4578B48E50EC}" srcOrd="0" destOrd="0" presId="urn:microsoft.com/office/officeart/2005/8/layout/vList3"/>
    <dgm:cxn modelId="{75757129-304E-47A7-A063-BCE8DEC9B2C7}" type="presParOf" srcId="{D77D3C45-1CE5-47D1-81C3-D93CAA0DBC7F}" destId="{9071BDCB-B346-4AE5-99E0-3294FB1A31CA}" srcOrd="0" destOrd="0" presId="urn:microsoft.com/office/officeart/2005/8/layout/vList3"/>
    <dgm:cxn modelId="{2A2644C0-C0AA-40E1-BD83-0399538196D7}" type="presParOf" srcId="{9071BDCB-B346-4AE5-99E0-3294FB1A31CA}" destId="{4F697C9D-C870-484A-87CA-7AEB5DF1784E}" srcOrd="0" destOrd="0" presId="urn:microsoft.com/office/officeart/2005/8/layout/vList3"/>
    <dgm:cxn modelId="{BED51E39-BBFF-44DD-9B30-D70DA488C7EC}" type="presParOf" srcId="{9071BDCB-B346-4AE5-99E0-3294FB1A31CA}" destId="{3F19A824-83A1-4057-A8AF-0414FA0BE544}" srcOrd="1" destOrd="0" presId="urn:microsoft.com/office/officeart/2005/8/layout/vList3"/>
    <dgm:cxn modelId="{B9C759DF-C17C-4896-9595-FF9DD5042B8B}" type="presParOf" srcId="{D77D3C45-1CE5-47D1-81C3-D93CAA0DBC7F}" destId="{C84B7E8D-7599-4795-9CFA-0CBCA1083893}" srcOrd="1" destOrd="0" presId="urn:microsoft.com/office/officeart/2005/8/layout/vList3"/>
    <dgm:cxn modelId="{13E4B440-0E17-406E-8572-CE27E43E9B8E}" type="presParOf" srcId="{D77D3C45-1CE5-47D1-81C3-D93CAA0DBC7F}" destId="{25B372A0-18D0-4344-920E-8990952D7D22}" srcOrd="2" destOrd="0" presId="urn:microsoft.com/office/officeart/2005/8/layout/vList3"/>
    <dgm:cxn modelId="{5AA2BCE3-EABF-4B8F-AB02-D5BABFA7B788}" type="presParOf" srcId="{25B372A0-18D0-4344-920E-8990952D7D22}" destId="{E04ECA9C-D40C-446E-A998-5860AA707CF1}" srcOrd="0" destOrd="0" presId="urn:microsoft.com/office/officeart/2005/8/layout/vList3"/>
    <dgm:cxn modelId="{1E1C0AA2-EB60-4BB1-89D9-E6D02DAF32B8}" type="presParOf" srcId="{25B372A0-18D0-4344-920E-8990952D7D22}" destId="{5049755F-1DE9-459B-A9EB-4578B48E50EC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8212A-68C0-4998-AD14-BBA0A5F04B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4D32A-CC5E-48E4-A5CF-33BAE00125C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Его травой кормить не надо.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Он любит буквой "Г" ходить.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Пусть пешки встали плотным рядом,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Вперёд он сможет проскочить. </a:t>
          </a:r>
          <a:endParaRPr lang="ru-RU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2227CCF3-000F-4DFD-98C1-88B51180B68D}" type="parTrans" cxnId="{D133149E-3BA6-4D3F-8FBB-85A211557FA3}">
      <dgm:prSet/>
      <dgm:spPr/>
      <dgm:t>
        <a:bodyPr/>
        <a:lstStyle/>
        <a:p>
          <a:endParaRPr lang="ru-RU"/>
        </a:p>
      </dgm:t>
    </dgm:pt>
    <dgm:pt modelId="{CC8F8701-9832-4C62-8D49-61857EF36CDE}" type="sibTrans" cxnId="{D133149E-3BA6-4D3F-8FBB-85A211557FA3}">
      <dgm:prSet/>
      <dgm:spPr/>
      <dgm:t>
        <a:bodyPr/>
        <a:lstStyle/>
        <a:p>
          <a:endParaRPr lang="ru-RU"/>
        </a:p>
      </dgm:t>
    </dgm:pt>
    <dgm:pt modelId="{15A15CD3-D242-4396-9C3D-7D17CA781D4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rtl="0"/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 Фигура важная и сильная.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Всегда в красивом платье стильном.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Захочет, так пойдёт по вертикали.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Ну, а захочет, так и по горизонтали.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Её ходы не просто угадать - </a:t>
          </a:r>
          <a:b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</a:br>
          <a:r>
            <a:rPr lang="ru-R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И по диагонали может пошагать.</a:t>
          </a:r>
          <a:endParaRPr lang="ru-RU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B772A348-7686-4001-9F2D-6675E3D8D1A6}" type="parTrans" cxnId="{9BCBBE92-C8EC-41DE-AE3D-AB1AF27C3685}">
      <dgm:prSet/>
      <dgm:spPr/>
      <dgm:t>
        <a:bodyPr/>
        <a:lstStyle/>
        <a:p>
          <a:endParaRPr lang="ru-RU"/>
        </a:p>
      </dgm:t>
    </dgm:pt>
    <dgm:pt modelId="{A73644FF-4F2F-4A95-BDC4-0F073325A88F}" type="sibTrans" cxnId="{9BCBBE92-C8EC-41DE-AE3D-AB1AF27C3685}">
      <dgm:prSet/>
      <dgm:spPr/>
      <dgm:t>
        <a:bodyPr/>
        <a:lstStyle/>
        <a:p>
          <a:endParaRPr lang="ru-RU"/>
        </a:p>
      </dgm:t>
    </dgm:pt>
    <dgm:pt modelId="{5C52D7D6-BE11-461E-A1D8-DA01EEE75063}" type="pres">
      <dgm:prSet presAssocID="{7258212A-68C0-4998-AD14-BBA0A5F04B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9C632-E442-4420-9BCC-846804AA4BA2}" type="pres">
      <dgm:prSet presAssocID="{A914D32A-CC5E-48E4-A5CF-33BAE00125CC}" presName="composite" presStyleCnt="0"/>
      <dgm:spPr/>
    </dgm:pt>
    <dgm:pt modelId="{716E5C03-2DD4-4A62-BD91-71DA79BA4513}" type="pres">
      <dgm:prSet presAssocID="{A914D32A-CC5E-48E4-A5CF-33BAE00125CC}" presName="imgShp" presStyleLbl="fgImgPlace1" presStyleIdx="0" presStyleCnt="2" custScaleX="820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184A7D-4952-4A09-82CE-2DCD50629A84}" type="pres">
      <dgm:prSet presAssocID="{A914D32A-CC5E-48E4-A5CF-33BAE00125CC}" presName="txShp" presStyleLbl="node1" presStyleIdx="0" presStyleCnt="2" custScaleX="96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99DE8-24F8-4C05-BDD5-8550820ACBFB}" type="pres">
      <dgm:prSet presAssocID="{CC8F8701-9832-4C62-8D49-61857EF36CDE}" presName="spacing" presStyleCnt="0"/>
      <dgm:spPr/>
    </dgm:pt>
    <dgm:pt modelId="{41959C52-394F-4402-B037-0A280CCBC5C0}" type="pres">
      <dgm:prSet presAssocID="{15A15CD3-D242-4396-9C3D-7D17CA781D48}" presName="composite" presStyleCnt="0"/>
      <dgm:spPr/>
    </dgm:pt>
    <dgm:pt modelId="{66917779-DAB0-4F04-B95F-3D4A68CF1447}" type="pres">
      <dgm:prSet presAssocID="{15A15CD3-D242-4396-9C3D-7D17CA781D48}" presName="imgShp" presStyleLbl="fgImgPlace1" presStyleIdx="1" presStyleCnt="2" custScaleX="55401" custScaleY="1319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84D5DD-0A72-4E13-BBFB-8EF39B489510}" type="pres">
      <dgm:prSet presAssocID="{15A15CD3-D242-4396-9C3D-7D17CA781D48}" presName="txShp" presStyleLbl="node1" presStyleIdx="1" presStyleCnt="2" custScaleX="103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059B4-5F69-4351-8A38-136F5541E4FE}" type="presOf" srcId="{15A15CD3-D242-4396-9C3D-7D17CA781D48}" destId="{0184D5DD-0A72-4E13-BBFB-8EF39B489510}" srcOrd="0" destOrd="0" presId="urn:microsoft.com/office/officeart/2005/8/layout/vList3"/>
    <dgm:cxn modelId="{82872DE3-2800-4D8D-99DA-540DFAB0A6FA}" type="presOf" srcId="{7258212A-68C0-4998-AD14-BBA0A5F04B4A}" destId="{5C52D7D6-BE11-461E-A1D8-DA01EEE75063}" srcOrd="0" destOrd="0" presId="urn:microsoft.com/office/officeart/2005/8/layout/vList3"/>
    <dgm:cxn modelId="{9BCBBE92-C8EC-41DE-AE3D-AB1AF27C3685}" srcId="{7258212A-68C0-4998-AD14-BBA0A5F04B4A}" destId="{15A15CD3-D242-4396-9C3D-7D17CA781D48}" srcOrd="1" destOrd="0" parTransId="{B772A348-7686-4001-9F2D-6675E3D8D1A6}" sibTransId="{A73644FF-4F2F-4A95-BDC4-0F073325A88F}"/>
    <dgm:cxn modelId="{98570C25-C033-45E2-83F4-DC93A18D5A9E}" type="presOf" srcId="{A914D32A-CC5E-48E4-A5CF-33BAE00125CC}" destId="{21184A7D-4952-4A09-82CE-2DCD50629A84}" srcOrd="0" destOrd="0" presId="urn:microsoft.com/office/officeart/2005/8/layout/vList3"/>
    <dgm:cxn modelId="{D133149E-3BA6-4D3F-8FBB-85A211557FA3}" srcId="{7258212A-68C0-4998-AD14-BBA0A5F04B4A}" destId="{A914D32A-CC5E-48E4-A5CF-33BAE00125CC}" srcOrd="0" destOrd="0" parTransId="{2227CCF3-000F-4DFD-98C1-88B51180B68D}" sibTransId="{CC8F8701-9832-4C62-8D49-61857EF36CDE}"/>
    <dgm:cxn modelId="{B516C184-700B-4E2D-AD56-1999234E5CBD}" type="presParOf" srcId="{5C52D7D6-BE11-461E-A1D8-DA01EEE75063}" destId="{CCA9C632-E442-4420-9BCC-846804AA4BA2}" srcOrd="0" destOrd="0" presId="urn:microsoft.com/office/officeart/2005/8/layout/vList3"/>
    <dgm:cxn modelId="{9244912C-BCBD-4EC5-B334-42D9BB65C2EB}" type="presParOf" srcId="{CCA9C632-E442-4420-9BCC-846804AA4BA2}" destId="{716E5C03-2DD4-4A62-BD91-71DA79BA4513}" srcOrd="0" destOrd="0" presId="urn:microsoft.com/office/officeart/2005/8/layout/vList3"/>
    <dgm:cxn modelId="{80FF9914-4680-4CF0-B1BE-1A14DEAC2597}" type="presParOf" srcId="{CCA9C632-E442-4420-9BCC-846804AA4BA2}" destId="{21184A7D-4952-4A09-82CE-2DCD50629A84}" srcOrd="1" destOrd="0" presId="urn:microsoft.com/office/officeart/2005/8/layout/vList3"/>
    <dgm:cxn modelId="{7FD6EF58-1198-4EB8-8968-59D2FD805F73}" type="presParOf" srcId="{5C52D7D6-BE11-461E-A1D8-DA01EEE75063}" destId="{23B99DE8-24F8-4C05-BDD5-8550820ACBFB}" srcOrd="1" destOrd="0" presId="urn:microsoft.com/office/officeart/2005/8/layout/vList3"/>
    <dgm:cxn modelId="{DAAE9682-500B-432D-B7CE-C249A9D4A5AC}" type="presParOf" srcId="{5C52D7D6-BE11-461E-A1D8-DA01EEE75063}" destId="{41959C52-394F-4402-B037-0A280CCBC5C0}" srcOrd="2" destOrd="0" presId="urn:microsoft.com/office/officeart/2005/8/layout/vList3"/>
    <dgm:cxn modelId="{615FA4EB-63DE-470B-BBFE-DF3126457FF6}" type="presParOf" srcId="{41959C52-394F-4402-B037-0A280CCBC5C0}" destId="{66917779-DAB0-4F04-B95F-3D4A68CF1447}" srcOrd="0" destOrd="0" presId="urn:microsoft.com/office/officeart/2005/8/layout/vList3"/>
    <dgm:cxn modelId="{6853DFA1-A82B-474F-A79D-0582CE75F4C8}" type="presParOf" srcId="{41959C52-394F-4402-B037-0A280CCBC5C0}" destId="{0184D5DD-0A72-4E13-BBFB-8EF39B489510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E3BC8-1DDB-4EA6-8860-123BEB6428DE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53B9-0025-401D-9D30-3224470A38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53B9-0025-401D-9D30-3224470A38B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topic-19307340_2345132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2;&#1040;&#1050;&#1057;\Desktop\&#1050;&#1091;&#1088;&#1089;&#1099;%20&#1058;&#1086;&#1084;&#1089;&#1082;\&#1044;&#1083;&#1103;%20&#1043;&#1085;&#1077;&#1091;&#1096;\&#1048;&#1090;&#1086;&#1075;&#1086;&#1074;&#1072;&#1103;%20&#1088;&#1072;&#1073;&#1086;&#1090;&#1072;\&#1048;&#1090;&#1086;&#1075;&#1086;&#1074;&#1072;&#1103;%20&#1088;&#1072;&#1073;&#1086;&#1090;&#1072;%20&#1064;&#1072;&#1093;&#1084;&#1072;&#1090;&#1099;\Olga_Pirags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youtu.be/13_3XDHEWHw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pic-19307340_23451325" TargetMode="External"/><Relationship Id="rId7" Type="http://schemas.openxmlformats.org/officeDocument/2006/relationships/hyperlink" Target="https://www.youtube.com/" TargetMode="External"/><Relationship Id="rId2" Type="http://schemas.openxmlformats.org/officeDocument/2006/relationships/hyperlink" Target="http://21vu.ru/stuff/53-1-0-537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ru/images?parent-reqid=1507757407077457-1696223043958730935533078-man1-1223&amp;source=wiz" TargetMode="External"/><Relationship Id="rId5" Type="http://schemas.openxmlformats.org/officeDocument/2006/relationships/hyperlink" Target="https://planetatspu.ru/" TargetMode="External"/><Relationship Id="rId4" Type="http://schemas.openxmlformats.org/officeDocument/2006/relationships/hyperlink" Target="http://www.stihi.ru/2016/06/19/91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2;&#1040;&#1050;&#1057;\Desktop\&#1050;&#1091;&#1088;&#1089;&#1099;%20&#1058;&#1086;&#1084;&#1089;&#1082;\&#1044;&#1083;&#1103;%20&#1043;&#1085;&#1077;&#1091;&#1096;\&#1048;&#1090;&#1086;&#1075;&#1086;&#1074;&#1072;&#1103;%20&#1088;&#1072;&#1073;&#1086;&#1090;&#1072;\&#1048;&#1090;&#1086;&#1075;&#1086;&#1074;&#1072;&#1103;%20&#1088;&#1072;&#1073;&#1086;&#1090;&#1072;%20&#1064;&#1072;&#1093;&#1084;&#1072;&#1090;&#1099;\&#1058;&#1077;&#1072;&#1090;&#1088;%20&#1089;&#1090;&#1091;&#1076;&#1080;&#1103;%20-&#1056;&#1040;&#1052;&#1055;&#1040;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b="1" dirty="0" smtClean="0"/>
              <a:t>Знакомство с шахматами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Автор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 МБОУ ООШ № 79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города Новошахтинска Ростовской области</a:t>
            </a:r>
          </a:p>
          <a:p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Гнеуш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Татьяна Сергеевна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Игротека</a:t>
            </a:r>
            <a:br>
              <a:rPr lang="ru-RU" b="1" dirty="0" smtClean="0"/>
            </a:br>
            <a:r>
              <a:rPr lang="ru-RU" b="1" dirty="0" smtClean="0"/>
              <a:t>Загадки о шахматных фигурах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Игротека</a:t>
            </a:r>
            <a:br>
              <a:rPr lang="ru-RU" b="1" dirty="0" smtClean="0"/>
            </a:br>
            <a:r>
              <a:rPr lang="ru-RU" b="1" dirty="0" smtClean="0"/>
              <a:t>Загадки о шахматных фигурах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57200" y="1600200"/>
          <a:ext cx="8329642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Игротека</a:t>
            </a:r>
            <a:br>
              <a:rPr lang="ru-RU" b="1" dirty="0" smtClean="0"/>
            </a:br>
            <a:r>
              <a:rPr lang="ru-RU" b="1" dirty="0" smtClean="0"/>
              <a:t>Загадки о шахматных фигурах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 l="21874" r="21875"/>
          <a:stretch>
            <a:fillRect/>
          </a:stretch>
        </p:blipFill>
        <p:spPr bwMode="auto">
          <a:xfrm>
            <a:off x="3929058" y="1571612"/>
            <a:ext cx="4857796" cy="485776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500174"/>
            <a:ext cx="35004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Прежде чем игру начать,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Много правил надо знать!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Знай, что справа от тебя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Клетка белой быть должна.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Приготовь всё для игры: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 краям поставь ладьи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Рядом конница шагает,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Слон коней тех охраняет.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Вот осталось поля два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Для ферзя и короля.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Пешки – смелые натуры,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Прикрывают все фигуры.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Заняли свои места,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Начинается игра!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14356"/>
            <a:ext cx="8229600" cy="7032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Расстановка шахматных фигур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Занятие №2 Как ходят шахматные фигуры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Как ходят шахматные фигуры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57818" y="1142984"/>
            <a:ext cx="335758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Ладья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F1E21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Двигается по прямой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то есть вперед,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назад или в любую сторону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на любое количество клеток.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диаграмме белая ладья может пойти на любое поле на вертикали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или на любое поле на 4-ой горизонтали, всего ей доступно 14 полей.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chessplanet.ru/images/chessrules/diag3FE74BF0D1473E3B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8577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Как ходят шахматные фигуры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57786" y="1071546"/>
            <a:ext cx="378621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Слон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Слон может перемещаться на любое количество полей вдоль диагонали.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диаграмме белый слон на d4 может пойти на любое поле на диагоналях a1-h8 и g1-a7, всего ему доступно 13 полей. Другой белый слон имеет только 7 полей в своем распоряжении.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начальной позиции каждый игрок имеет одного слона, который может ходить только по белым полям и одного слона, который может ходить только по черным полям. Они часто называются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белопольным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чернопольным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слонами.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chessplanet.ru/images/chessrules/diag3FE74BF3195FBBF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92922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Как ходят шахматные фигуры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57818" y="1142984"/>
            <a:ext cx="35718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Ферзь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Ферзь может перемещаться на любое число полей по вертикали, горизонтали и диагонали, как показано на диаграмме.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 ферзь сочетает в себе возможности ладьи и слона, кроме того может перемещаться и по белым и по черным диагоналям. На диаграмме видно что ферзю, стоящему 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d4, доступно 27 полей. Такая мобильность делает ферзя безусловно сильнейшей фигурой.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chessplanet.ru/images/chessrules/diag3FE74BF5617839A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0720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Как ходят шахматные фигуры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57818" y="1000108"/>
            <a:ext cx="378618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Конь перемещается очень необычным способом.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черного поля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белый конь может пойти на одно из 8 белых полей, как указано стрелками. Конь перемешается на 1 клетку вперед и одну по диагонали и только на поле противоположного цвета полю на котором он находится в начале хода. Можно сказать что конь ходит буквой "Г".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Это единственная фигура, которая может перепрыгивать через свои и чужие фигуры.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Хотя белый конь окружен со всех сторон своими и чужими фигурами и пешками, это не мешает ему переместиться на поля, помеченные маркерами.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Конь выделяется своей исключительной маневренностью.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chessplanet.ru/images/chessrules/diag3FE74BF806C5A54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9292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Как ходят шахматные фигуры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286380" y="1428736"/>
            <a:ext cx="364333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Король может перемещаться на одно поле в любом направлении (диагонали, вертикали, горизонтали).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диаграмме поля, на которые может переместиться король, помечены точками.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углу доски мобильность короля снижается: на крайней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горизонтале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ему доступно только 5 полей. Когда король расположен на угловом поле доски, то ему доступно только 3 поля.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chessplanet.ru/images/chessrules/diag3FE74BFD5797371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Как ходят шахматные фигуры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286380" y="1071546"/>
            <a:ext cx="371477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Пешки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обозначения пешки мы будем добавлять вертикаль на которой она расположена или поле: пешка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g4, и так далее. Пешки также называются по имени фигуры расположенной на этой вертикали в начальной позиции: ферзевая пешка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королевская пешка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ладейная пешка (пешки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коневая пешка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слоновая пешка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отличие от фигур, которые могут ходить в любом направлении, пешка может двигаться только на одну клетку вперед по вертикали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Пешки перемещаются только по вертикали, но взятия совершают по диагонали, влево или вправо.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chessplanet.ru/images/chessrules/diag3FE74C0429A9F5B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50006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Хочу задание вам дать:</a:t>
            </a:r>
            <a:br>
              <a:rPr lang="ru-RU" b="1" dirty="0" smtClean="0"/>
            </a:br>
            <a:r>
              <a:rPr lang="ru-RU" b="1" dirty="0" smtClean="0"/>
              <a:t>Игры названье угадать!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38115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     Сказал ребятам Петя. –</a:t>
            </a:r>
            <a:br>
              <a:rPr lang="ru-RU" b="1" i="1" dirty="0" smtClean="0"/>
            </a:br>
            <a:r>
              <a:rPr lang="ru-RU" b="1" i="1" dirty="0" smtClean="0"/>
              <a:t>Где б я ни был и везде</a:t>
            </a:r>
            <a:br>
              <a:rPr lang="ru-RU" b="1" i="1" dirty="0" smtClean="0"/>
            </a:br>
            <a:r>
              <a:rPr lang="ru-RU" b="1" i="1" dirty="0" smtClean="0"/>
              <a:t>В нее играют дети.</a:t>
            </a:r>
            <a:br>
              <a:rPr lang="ru-RU" b="1" i="1" dirty="0" smtClean="0"/>
            </a:br>
            <a:r>
              <a:rPr lang="ru-RU" b="1" i="1" dirty="0" smtClean="0"/>
              <a:t>В игре той есть ладья и ферзь,</a:t>
            </a:r>
            <a:br>
              <a:rPr lang="ru-RU" b="1" i="1" dirty="0" smtClean="0"/>
            </a:br>
            <a:r>
              <a:rPr lang="ru-RU" b="1" i="1" dirty="0" smtClean="0"/>
              <a:t>Слон, конь и пешек ряд,</a:t>
            </a:r>
            <a:br>
              <a:rPr lang="ru-RU" b="1" i="1" dirty="0" smtClean="0"/>
            </a:br>
            <a:r>
              <a:rPr lang="ru-RU" b="1" i="1" dirty="0" smtClean="0"/>
              <a:t>А возглавляет всех король –</a:t>
            </a:r>
            <a:br>
              <a:rPr lang="ru-RU" b="1" i="1" dirty="0" smtClean="0"/>
            </a:br>
            <a:r>
              <a:rPr lang="ru-RU" b="1" i="1" dirty="0" smtClean="0"/>
              <a:t>Его хранит отряд.</a:t>
            </a:r>
            <a:br>
              <a:rPr lang="ru-RU" b="1" i="1" dirty="0" smtClean="0"/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075" y="4648200"/>
            <a:ext cx="20669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Занятие №1 Знакомство с шахматными фигурами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Ситуации на шахматной доске</a:t>
            </a:r>
            <a:endParaRPr lang="ru-RU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571612"/>
            <a:ext cx="43576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я выиграл почти,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заранее был рад,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сопернику зайти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Удалось в ничейный…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(Пат)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Иногда король с ладьёй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Ходят вместе очень ловко,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Шахматисты ход такой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Называют…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(Рокировкой)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МАКС\Desktop\Курсы Томск\Для Гнеуш\Итоговая работа\Рисунки шахматы\shaxma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64305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Это есть не пораженье,</a:t>
            </a:r>
            <a:br>
              <a:rPr lang="ru-RU" sz="2400" b="1" dirty="0" smtClean="0"/>
            </a:br>
            <a:r>
              <a:rPr lang="ru-RU" sz="2400" b="1" dirty="0" smtClean="0"/>
              <a:t>Не фиаско, и не крах, </a:t>
            </a:r>
            <a:br>
              <a:rPr lang="ru-RU" sz="2400" b="1" dirty="0" smtClean="0"/>
            </a:br>
            <a:r>
              <a:rPr lang="ru-RU" sz="2400" b="1" dirty="0" smtClean="0"/>
              <a:t>А всего лишь нападенье –</a:t>
            </a:r>
            <a:br>
              <a:rPr lang="ru-RU" sz="2400" b="1" dirty="0" smtClean="0"/>
            </a:br>
            <a:r>
              <a:rPr lang="ru-RU" sz="2400" b="1" dirty="0" smtClean="0"/>
              <a:t>Королю объявлен… </a:t>
            </a:r>
            <a:br>
              <a:rPr lang="ru-RU" sz="2400" b="1" dirty="0" smtClean="0"/>
            </a:br>
            <a:r>
              <a:rPr lang="ru-RU" sz="2400" b="1" dirty="0" smtClean="0"/>
              <a:t>(Шах)</a:t>
            </a:r>
            <a:br>
              <a:rPr lang="ru-RU" sz="2400" b="1" dirty="0" smtClean="0"/>
            </a:br>
            <a:endParaRPr lang="ru-RU" sz="2400" b="1" dirty="0" smtClean="0"/>
          </a:p>
          <a:p>
            <a:r>
              <a:rPr lang="ru-RU" sz="2400" b="1" dirty="0" smtClean="0"/>
              <a:t>Если в шахматы играешь,</a:t>
            </a:r>
            <a:br>
              <a:rPr lang="ru-RU" sz="2400" b="1" dirty="0" smtClean="0"/>
            </a:br>
            <a:r>
              <a:rPr lang="ru-RU" sz="2400" b="1" dirty="0" smtClean="0"/>
              <a:t>То, конечно, это знаешь –</a:t>
            </a:r>
            <a:br>
              <a:rPr lang="ru-RU" sz="2400" b="1" dirty="0" smtClean="0"/>
            </a:br>
            <a:r>
              <a:rPr lang="ru-RU" sz="2400" b="1" dirty="0" smtClean="0"/>
              <a:t>Будет лучший результат,</a:t>
            </a:r>
            <a:br>
              <a:rPr lang="ru-RU" sz="2400" b="1" dirty="0" smtClean="0"/>
            </a:br>
            <a:r>
              <a:rPr lang="ru-RU" sz="2400" b="1" dirty="0" smtClean="0"/>
              <a:t>Если ты поставишь… </a:t>
            </a:r>
            <a:br>
              <a:rPr lang="ru-RU" sz="2400" b="1" dirty="0" smtClean="0"/>
            </a:br>
            <a:r>
              <a:rPr lang="ru-RU" sz="2400" b="1" dirty="0" smtClean="0"/>
              <a:t>(Мат)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Ситуации на шахматной доске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357430"/>
            <a:ext cx="370780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Как ходят шахматные фигуры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Прослушайте песню и еще раз расскажите как ходят шахматные фигуры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3320"/>
          <a:stretch>
            <a:fillRect/>
          </a:stretch>
        </p:blipFill>
        <p:spPr bwMode="auto">
          <a:xfrm>
            <a:off x="4500562" y="1000108"/>
            <a:ext cx="414020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lga_Pirag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86116" y="1357298"/>
            <a:ext cx="1428760" cy="142876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называется эта шахматная фигура?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Занятие </a:t>
            </a:r>
            <a:r>
              <a:rPr lang="ru-RU" sz="2800" b="1" dirty="0" smtClean="0"/>
              <a:t>№3 Закрепляем изученное</a:t>
            </a:r>
            <a:endParaRPr lang="ru-RU" sz="2800" b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2143116"/>
            <a:ext cx="42148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Двигается на одну клетку в любом направлении. Исключение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рокировка. Терять эту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фигуру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нельзя, поэтому она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никогда не может двигаться на ту клетку, которая находится под ударом чужой фигуры. Если ваш соперник случайно поставил эту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фигуру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на ту клетку, куда он не мог ходить, не кричите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Ха-ха, я выиграл!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 а поставьте его фигуру назад и объясните, в чем он ошибся.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5429264"/>
            <a:ext cx="2077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F1E2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Король</a:t>
            </a:r>
            <a:r>
              <a:rPr lang="ru-RU" sz="3200" b="1" dirty="0" smtClean="0">
                <a:solidFill>
                  <a:srgbClr val="1F1E21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3200" b="1" dirty="0"/>
          </a:p>
        </p:txBody>
      </p:sp>
      <p:pic>
        <p:nvPicPr>
          <p:cNvPr id="6" name="Рисунок 5" descr="http://m.sovsport.ru/s/user/dNgpKZ109RXWTfX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называется эта шахматная фигура?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1714488"/>
            <a:ext cx="37861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Самая сильная фигура. Двигается на любое количество клеток в любом направлении.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5643578"/>
            <a:ext cx="1784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F1E2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Ферзь</a:t>
            </a:r>
            <a:endParaRPr lang="ru-RU" sz="4000" b="1" dirty="0"/>
          </a:p>
        </p:txBody>
      </p:sp>
      <p:pic>
        <p:nvPicPr>
          <p:cNvPr id="5" name="Рисунок 4" descr="http://m.sovsport.ru/s/user/vy3L6kN42MbZVLz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2228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называется эта шахматная фигура?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1785926"/>
            <a:ext cx="38576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Двигается на любое количество клеток по любой диагонали. Как можно заметить, одна начинает игру на клетке белого цвета (и она никогда не может оказаться на черной), а другая стартует на черной (и никогда не перепрыгнет на белую).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5857892"/>
            <a:ext cx="1235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1F1E2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Слон</a:t>
            </a:r>
            <a:endParaRPr lang="ru-RU" sz="3200" dirty="0"/>
          </a:p>
        </p:txBody>
      </p:sp>
      <p:pic>
        <p:nvPicPr>
          <p:cNvPr id="5" name="Рисунок 4" descr="http://m.sovsport.ru/s/user/ppDZZR9VTdZIdeX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928802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называется эта шахматная фигура?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 Самая необычная фигура – двигается буквой «Г», то есть на две клетки в любую сторону, потом делает поворот на 90 градусов в любую сторону и ходит еще на одну клетку. При этом </a:t>
            </a:r>
            <a:r>
              <a:rPr lang="ru-RU" sz="2400" b="1" dirty="0" smtClean="0"/>
              <a:t>единственная </a:t>
            </a:r>
            <a:r>
              <a:rPr lang="ru-RU" sz="2400" b="1" dirty="0" smtClean="0"/>
              <a:t>фигура, которая может «перепрыгивать» через </a:t>
            </a:r>
            <a:r>
              <a:rPr lang="ru-RU" sz="2400" b="1" dirty="0" smtClean="0"/>
              <a:t> другие.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5786454"/>
            <a:ext cx="1058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Конь</a:t>
            </a:r>
            <a:endParaRPr lang="ru-RU" sz="3200" dirty="0"/>
          </a:p>
        </p:txBody>
      </p:sp>
      <p:pic>
        <p:nvPicPr>
          <p:cNvPr id="5" name="Рисунок 4" descr="http://m.sovsport.ru/s/user/WkPqLiUNxgav6Ro5.jpg"/>
          <p:cNvPicPr/>
          <p:nvPr/>
        </p:nvPicPr>
        <p:blipFill>
          <a:blip r:embed="rId2"/>
          <a:srcRect t="22222"/>
          <a:stretch>
            <a:fillRect/>
          </a:stretch>
        </p:blipFill>
        <p:spPr bwMode="auto">
          <a:xfrm>
            <a:off x="5786446" y="1857364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называется эта шахматная фигура?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928802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Двигается по прямой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то есть вперед, назад или в любую сторону на любое количество клеток.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5572140"/>
            <a:ext cx="146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1F1E2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Ладья</a:t>
            </a:r>
            <a:endParaRPr lang="ru-RU" sz="3200" dirty="0"/>
          </a:p>
        </p:txBody>
      </p:sp>
      <p:pic>
        <p:nvPicPr>
          <p:cNvPr id="5" name="Рисунок 4" descr="http://m.sovsport.ru/s/user/Ji7xvL2SCEiR1L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23574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называется эта шахматная фигура?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571612"/>
            <a:ext cx="550072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Самые простые солдаты вашей армии могут двигаться только вперед. При первом своем движении они могут шагнуть либо на одну, либо на две клетки. А вот в дальнейшем они шагают осторожно – на одну клетку и не больше. Но если перед ними стоит чужая фигура, то атаковать ее они не могут. Почему? Потому что они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1F1E2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1E2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атакуют чужие фигуры тоже шагом на одну клетку, но не прямо, а по диагонали!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Однако, как нередко пишут в правилах игры </a:t>
            </a:r>
            <a:r>
              <a:rPr lang="ru-RU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шахматы,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этой медленной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неповоротливой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фигуры  есть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мечта, которую ей иногда удается осуществить. Если она дойдет до противоположного края доски, то может превратиться в любую другую фигуру (кроме короля и самой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себя).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Обычно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ее производят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ферзи, поскольку, как вы уже знаете,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ферзь - самая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мощная фигура.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5500702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F1E21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Пешка</a:t>
            </a:r>
            <a:endParaRPr lang="ru-RU" sz="3200" dirty="0"/>
          </a:p>
        </p:txBody>
      </p:sp>
      <p:pic>
        <p:nvPicPr>
          <p:cNvPr id="5" name="Рисунок 4" descr="http://m.sovsport.ru/s/user/x8Jpx65L1MA7w9q8.jpg"/>
          <p:cNvPicPr/>
          <p:nvPr/>
        </p:nvPicPr>
        <p:blipFill>
          <a:blip r:embed="rId2" cstate="print"/>
          <a:srcRect t="18000"/>
          <a:stretch>
            <a:fillRect/>
          </a:stretch>
        </p:blipFill>
        <p:spPr bwMode="auto">
          <a:xfrm>
            <a:off x="6143636" y="1785926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 посмотрим </a:t>
            </a:r>
            <a:r>
              <a:rPr lang="ru-RU" b="1" dirty="0" smtClean="0">
                <a:hlinkClick r:id="rId2"/>
              </a:rPr>
              <a:t>мультфильм</a:t>
            </a:r>
            <a:r>
              <a:rPr lang="ru-RU" b="1" dirty="0" smtClean="0"/>
              <a:t> и еще раз вспомним все шахматные фигуры</a:t>
            </a:r>
            <a:endParaRPr lang="ru-RU" b="1" dirty="0"/>
          </a:p>
        </p:txBody>
      </p:sp>
      <p:pic>
        <p:nvPicPr>
          <p:cNvPr id="47106" name="Picture 2" descr="C:\Users\МАКС\Desktop\Курсы Томск\Для Гнеуш\Картинки\img15.jpg"/>
          <p:cNvPicPr>
            <a:picLocks noChangeAspect="1" noChangeArrowheads="1"/>
          </p:cNvPicPr>
          <p:nvPr/>
        </p:nvPicPr>
        <p:blipFill>
          <a:blip r:embed="rId3"/>
          <a:srcRect t="22322" b="17410"/>
          <a:stretch>
            <a:fillRect/>
          </a:stretch>
        </p:blipFill>
        <p:spPr bwMode="auto">
          <a:xfrm>
            <a:off x="428596" y="2786058"/>
            <a:ext cx="8352378" cy="377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ахматы\WP_20171015_18_53_29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027" y="3000372"/>
            <a:ext cx="2021835" cy="2003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Давайте познакомимся!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C:\Users\User\Desktop\Шахматы\WP_20171015_18_56_19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071810"/>
            <a:ext cx="2160967" cy="2033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1071547"/>
            <a:ext cx="42862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Ладья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А ладья – то тяжела.</a:t>
            </a:r>
            <a:br>
              <a:rPr lang="ru-RU" sz="2400" b="1" dirty="0" smtClean="0"/>
            </a:br>
            <a:r>
              <a:rPr lang="ru-RU" sz="2400" b="1" dirty="0" smtClean="0"/>
              <a:t>Раньше башнею была.</a:t>
            </a:r>
            <a:br>
              <a:rPr lang="ru-RU" sz="2400" b="1" dirty="0" smtClean="0"/>
            </a:br>
            <a:r>
              <a:rPr lang="ru-RU" sz="2400" b="1" dirty="0" smtClean="0"/>
              <a:t>Сверху лучник там стоит,</a:t>
            </a:r>
            <a:br>
              <a:rPr lang="ru-RU" sz="2400" b="1" dirty="0" smtClean="0"/>
            </a:br>
            <a:r>
              <a:rPr lang="ru-RU" sz="2400" b="1" dirty="0" smtClean="0"/>
              <a:t>Королевство сторожит.</a:t>
            </a:r>
            <a:br>
              <a:rPr lang="ru-RU" sz="2400" b="1" dirty="0" smtClean="0"/>
            </a:br>
            <a:r>
              <a:rPr lang="ru-RU" sz="2400" b="1" dirty="0" smtClean="0"/>
              <a:t>Ходит вдоль и поперёк.</a:t>
            </a:r>
            <a:br>
              <a:rPr lang="ru-RU" sz="2400" b="1" dirty="0" smtClean="0"/>
            </a:br>
            <a:r>
              <a:rPr lang="ru-RU" sz="2400" b="1" dirty="0" smtClean="0"/>
              <a:t>Шаг ладьи тяжёл и строг.</a:t>
            </a:r>
            <a:br>
              <a:rPr lang="ru-RU" sz="2400" b="1" dirty="0" smtClean="0"/>
            </a:br>
            <a:r>
              <a:rPr lang="ru-RU" sz="2400" b="1" dirty="0" smtClean="0"/>
              <a:t>Может сделать рокировку –</a:t>
            </a:r>
            <a:br>
              <a:rPr lang="ru-RU" sz="2400" b="1" dirty="0" smtClean="0"/>
            </a:br>
            <a:r>
              <a:rPr lang="ru-RU" sz="2400" b="1" dirty="0" smtClean="0"/>
              <a:t>Короля упрятать ловко.</a:t>
            </a:r>
            <a:br>
              <a:rPr lang="ru-RU" sz="2400" b="1" dirty="0" smtClean="0"/>
            </a:br>
            <a:r>
              <a:rPr lang="ru-RU" sz="2400" b="1" dirty="0" smtClean="0"/>
              <a:t>Будет домик охранять,</a:t>
            </a:r>
            <a:br>
              <a:rPr lang="ru-RU" sz="2400" b="1" dirty="0" smtClean="0"/>
            </a:br>
            <a:r>
              <a:rPr lang="ru-RU" sz="2400" b="1" dirty="0" smtClean="0"/>
              <a:t>Часовым в дверях стоять.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Игротека</a:t>
            </a:r>
            <a:br>
              <a:rPr lang="ru-RU" b="1" dirty="0" smtClean="0"/>
            </a:br>
            <a:r>
              <a:rPr lang="ru-RU" b="1" dirty="0" smtClean="0"/>
              <a:t>«Доскажи словечко»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5072098" cy="482919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Сделай паузу в игре,</a:t>
            </a:r>
            <a:br>
              <a:rPr lang="ru-RU" sz="4400" b="1" dirty="0" smtClean="0"/>
            </a:br>
            <a:r>
              <a:rPr lang="ru-RU" sz="4400" b="1" dirty="0" smtClean="0"/>
              <a:t>Доскажи словечко мне.</a:t>
            </a:r>
            <a:br>
              <a:rPr lang="ru-RU" sz="4400" b="1" dirty="0" smtClean="0"/>
            </a:br>
            <a:r>
              <a:rPr lang="ru-RU" sz="4400" b="1" dirty="0" smtClean="0"/>
              <a:t>Если ты знаток фигур, </a:t>
            </a:r>
            <a:br>
              <a:rPr lang="ru-RU" sz="4400" b="1" dirty="0" smtClean="0"/>
            </a:br>
            <a:r>
              <a:rPr lang="ru-RU" sz="4400" b="1" dirty="0" smtClean="0"/>
              <a:t>Отгадай мой каламбур: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У него большая роль,</a:t>
            </a:r>
            <a:br>
              <a:rPr lang="ru-RU" sz="4400" b="1" dirty="0" smtClean="0"/>
            </a:br>
            <a:r>
              <a:rPr lang="ru-RU" sz="4400" b="1" dirty="0" smtClean="0"/>
              <a:t>А зовут его … (?)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Не фигура, а насмешка -</a:t>
            </a:r>
            <a:br>
              <a:rPr lang="ru-RU" sz="4400" b="1" dirty="0" smtClean="0"/>
            </a:br>
            <a:r>
              <a:rPr lang="ru-RU" sz="4400" b="1" dirty="0" smtClean="0"/>
              <a:t>Эта маленькая … (?)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Шустрый, быстрый, как огонь</a:t>
            </a:r>
            <a:br>
              <a:rPr lang="ru-RU" sz="4400" b="1" dirty="0" smtClean="0"/>
            </a:br>
            <a:r>
              <a:rPr lang="ru-RU" sz="4400" b="1" dirty="0" smtClean="0"/>
              <a:t>Шахматный, но всё же … (?)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Есть сестра у корабля –</a:t>
            </a:r>
            <a:br>
              <a:rPr lang="ru-RU" sz="4400" b="1" dirty="0" smtClean="0"/>
            </a:br>
            <a:r>
              <a:rPr lang="ru-RU" sz="4400" b="1" dirty="0" smtClean="0"/>
              <a:t>Очень важная … (?)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://m.sovsport.ru/s/user/dNgpKZ109RXWTfX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1095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.sovsport.ru/s/user/x8Jpx65L1MA7w9q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1228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.sovsport.ru/s/user/WkPqLiUNxgav6Ro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500306"/>
            <a:ext cx="114300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.sovsport.ru/s/user/Ji7xvL2SCEiR1LD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3357562"/>
            <a:ext cx="1171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Игротека</a:t>
            </a:r>
            <a:br>
              <a:rPr lang="ru-RU" b="1" dirty="0" smtClean="0"/>
            </a:br>
            <a:r>
              <a:rPr lang="ru-RU" b="1" dirty="0" smtClean="0"/>
              <a:t>«Доскажи словечко»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450059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100" dirty="0" smtClean="0"/>
              <a:t>      </a:t>
            </a:r>
            <a:r>
              <a:rPr lang="ru-RU" sz="2100" b="1" dirty="0" smtClean="0"/>
              <a:t>Не отвесит вам поклон!</a:t>
            </a:r>
            <a:br>
              <a:rPr lang="ru-RU" sz="2100" b="1" dirty="0" smtClean="0"/>
            </a:br>
            <a:r>
              <a:rPr lang="ru-RU" sz="2100" b="1" dirty="0" smtClean="0"/>
              <a:t>Не индийский, хоть и  … (?)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Самый главный в войске есть,</a:t>
            </a:r>
            <a:br>
              <a:rPr lang="ru-RU" sz="2100" b="1" dirty="0" smtClean="0"/>
            </a:br>
            <a:r>
              <a:rPr lang="ru-RU" sz="2100" b="1" dirty="0" smtClean="0"/>
              <a:t>А для вас он просто … (?)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Если ты играешь ловко,</a:t>
            </a:r>
            <a:br>
              <a:rPr lang="ru-RU" sz="2100" b="1" dirty="0" smtClean="0"/>
            </a:br>
            <a:r>
              <a:rPr lang="ru-RU" sz="2100" b="1" dirty="0" smtClean="0"/>
              <a:t>Знай, как делать … (?)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Королю ещё не крах,</a:t>
            </a:r>
            <a:br>
              <a:rPr lang="ru-RU" sz="2100" b="1" dirty="0" smtClean="0"/>
            </a:br>
            <a:r>
              <a:rPr lang="ru-RU" sz="2100" b="1" dirty="0" smtClean="0"/>
              <a:t>Если ты заметишь … (?)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Коли ходишь наугад,</a:t>
            </a:r>
            <a:br>
              <a:rPr lang="ru-RU" sz="2100" b="1" dirty="0" smtClean="0"/>
            </a:br>
            <a:r>
              <a:rPr lang="ru-RU" sz="2100" b="1" dirty="0" smtClean="0"/>
              <a:t>Можешь сделать только … (?)</a:t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Нет пути теперь назад!</a:t>
            </a:r>
            <a:br>
              <a:rPr lang="ru-RU" sz="2100" b="1" dirty="0" smtClean="0"/>
            </a:br>
            <a:r>
              <a:rPr lang="ru-RU" sz="2100" b="1" dirty="0" smtClean="0"/>
              <a:t>Я уверен – это … (?)</a:t>
            </a:r>
            <a:endParaRPr lang="ru-RU" sz="2100" b="1" dirty="0"/>
          </a:p>
        </p:txBody>
      </p:sp>
      <p:pic>
        <p:nvPicPr>
          <p:cNvPr id="4" name="Рисунок 3" descr="http://m.sovsport.ru/s/user/vy3L6kN42MbZVLz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71612"/>
            <a:ext cx="12144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.sovsport.ru/s/user/ppDZZR9VTdZIdeX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3571876"/>
            <a:ext cx="2214578" cy="7143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рокировку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4286256"/>
            <a:ext cx="2214578" cy="7143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шах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000636"/>
            <a:ext cx="2214578" cy="7143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пат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5715016"/>
            <a:ext cx="2214578" cy="7143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мат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50112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Фишер Б., </a:t>
            </a:r>
            <a:r>
              <a:rPr lang="ru-RU" sz="2000" b="1" dirty="0" err="1" smtClean="0"/>
              <a:t>Гуфельд</a:t>
            </a:r>
            <a:r>
              <a:rPr lang="ru-RU" sz="2000" b="1" dirty="0" smtClean="0"/>
              <a:t> Э., Бобби </a:t>
            </a:r>
            <a:r>
              <a:rPr lang="ru-RU" sz="2000" b="1" dirty="0" smtClean="0"/>
              <a:t>Фишер учит играть в шахматы </a:t>
            </a:r>
            <a:r>
              <a:rPr lang="ru-RU" sz="2000" b="1" dirty="0" smtClean="0"/>
              <a:t>М</a:t>
            </a:r>
            <a:r>
              <a:rPr lang="ru-RU" sz="2000" b="1" dirty="0" smtClean="0"/>
              <a:t>.: Русский шахматный </a:t>
            </a:r>
            <a:r>
              <a:rPr lang="ru-RU" sz="2000" b="1" dirty="0" smtClean="0"/>
              <a:t>дом, </a:t>
            </a:r>
            <a:r>
              <a:rPr lang="en-US" sz="2000" b="1" dirty="0" smtClean="0"/>
              <a:t>2014</a:t>
            </a:r>
            <a:r>
              <a:rPr lang="en-US" sz="2000" b="1" dirty="0" smtClean="0"/>
              <a:t>. </a:t>
            </a: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Черняк</a:t>
            </a:r>
            <a:r>
              <a:rPr lang="ru-RU" sz="2000" b="1" dirty="0" smtClean="0"/>
              <a:t>, В. Г. Мы играем в шахматы / </a:t>
            </a:r>
            <a:r>
              <a:rPr lang="ru-RU" sz="2000" b="1" dirty="0" smtClean="0"/>
              <a:t>М</a:t>
            </a:r>
            <a:r>
              <a:rPr lang="ru-RU" sz="2000" b="1" dirty="0" smtClean="0"/>
              <a:t>.: Физкультура и спорт, 2010. - 224 </a:t>
            </a: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err="1" smtClean="0"/>
              <a:t>Юдович</a:t>
            </a:r>
            <a:r>
              <a:rPr lang="ru-RU" sz="2000" b="1" dirty="0" smtClean="0"/>
              <a:t> </a:t>
            </a:r>
            <a:r>
              <a:rPr lang="ru-RU" sz="2000" b="1" dirty="0" smtClean="0"/>
              <a:t>М.</a:t>
            </a:r>
            <a:r>
              <a:rPr lang="ru-RU" sz="2000" b="1" dirty="0" smtClean="0"/>
              <a:t> </a:t>
            </a:r>
            <a:r>
              <a:rPr lang="ru-RU" sz="2000" b="1" dirty="0" smtClean="0"/>
              <a:t>- </a:t>
            </a:r>
            <a:r>
              <a:rPr lang="ru-RU" sz="2000" b="1" dirty="0" smtClean="0"/>
              <a:t>Занимательные </a:t>
            </a:r>
            <a:r>
              <a:rPr lang="ru-RU" sz="2000" b="1" dirty="0" smtClean="0"/>
              <a:t>шахматы / </a:t>
            </a:r>
            <a:r>
              <a:rPr lang="ru-RU" sz="2000" b="1" dirty="0" smtClean="0"/>
              <a:t>М</a:t>
            </a:r>
            <a:r>
              <a:rPr lang="ru-RU" sz="2000" b="1" dirty="0" smtClean="0"/>
              <a:t>.: Физкультура и спорт, 2012.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u="sng" dirty="0" smtClean="0">
                <a:hlinkClick r:id="rId2"/>
              </a:rPr>
              <a:t>http</a:t>
            </a:r>
            <a:r>
              <a:rPr lang="ru-RU" sz="2000" b="1" u="sng" dirty="0" smtClean="0">
                <a:hlinkClick r:id="rId2"/>
              </a:rPr>
              <a:t>://</a:t>
            </a:r>
            <a:r>
              <a:rPr lang="ru-RU" sz="2000" b="1" u="sng" dirty="0" smtClean="0">
                <a:hlinkClick r:id="rId2"/>
              </a:rPr>
              <a:t>21vu.ru/stuff/53-1-0-5377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Загадки </a:t>
            </a:r>
            <a:r>
              <a:rPr lang="ru-RU" sz="2000" b="1" dirty="0" smtClean="0"/>
              <a:t>о шахматных фигурах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u="sng" dirty="0" smtClean="0">
                <a:hlinkClick r:id="rId3"/>
              </a:rPr>
              <a:t>https://</a:t>
            </a:r>
            <a:r>
              <a:rPr lang="ru-RU" sz="2000" b="1" u="sng" dirty="0" smtClean="0">
                <a:hlinkClick r:id="rId3"/>
              </a:rPr>
              <a:t>vk.com/topic-19307340_23451325</a:t>
            </a:r>
            <a:r>
              <a:rPr lang="ru-RU" sz="2000" b="1" dirty="0" smtClean="0"/>
              <a:t>,  Романовских М., </a:t>
            </a:r>
            <a:r>
              <a:rPr lang="ru-RU" sz="2000" b="1" dirty="0" smtClean="0"/>
              <a:t>Шахматные </a:t>
            </a:r>
            <a:r>
              <a:rPr lang="ru-RU" sz="2000" b="1" dirty="0" err="1" smtClean="0"/>
              <a:t>загадки,стихи</a:t>
            </a:r>
            <a:r>
              <a:rPr lang="ru-RU" sz="2000" b="1" dirty="0" smtClean="0"/>
              <a:t> и </a:t>
            </a:r>
            <a:r>
              <a:rPr lang="ru-RU" sz="2000" b="1" dirty="0" smtClean="0"/>
              <a:t>сказки</a:t>
            </a: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u="sng" dirty="0" smtClean="0">
                <a:hlinkClick r:id="rId4"/>
              </a:rPr>
              <a:t>http://</a:t>
            </a:r>
            <a:r>
              <a:rPr lang="ru-RU" sz="2000" b="1" u="sng" dirty="0" smtClean="0">
                <a:hlinkClick r:id="rId4"/>
              </a:rPr>
              <a:t>www.stihi.ru/2016/06/19/9176</a:t>
            </a:r>
            <a:r>
              <a:rPr lang="ru-RU" sz="2000" b="1" dirty="0" smtClean="0"/>
              <a:t>,  </a:t>
            </a:r>
            <a:r>
              <a:rPr lang="ru-RU" sz="2000" b="1" dirty="0" err="1" smtClean="0"/>
              <a:t>Шнайдер</a:t>
            </a:r>
            <a:r>
              <a:rPr lang="ru-RU" sz="2000" b="1" dirty="0" smtClean="0"/>
              <a:t> И.  </a:t>
            </a:r>
            <a:r>
              <a:rPr lang="ru-RU" sz="2000" b="1" dirty="0" smtClean="0"/>
              <a:t>О шахматах для </a:t>
            </a:r>
            <a:r>
              <a:rPr lang="ru-RU" sz="2000" b="1" dirty="0" smtClean="0"/>
              <a:t>детей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u="sng" dirty="0" smtClean="0">
                <a:hlinkClick r:id="rId5"/>
              </a:rPr>
              <a:t>https://planetatspu.ru/</a:t>
            </a:r>
            <a:endParaRPr lang="ru-RU" sz="20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u="sng" dirty="0" err="1" smtClean="0">
                <a:hlinkClick r:id="rId6"/>
              </a:rPr>
              <a:t>yandex.ru</a:t>
            </a:r>
            <a:r>
              <a:rPr lang="ru-RU" sz="2000" b="1" u="sng" dirty="0" smtClean="0">
                <a:hlinkClick r:id="rId6"/>
              </a:rPr>
              <a:t>/</a:t>
            </a:r>
            <a:r>
              <a:rPr lang="ru-RU" sz="2000" b="1" u="sng" dirty="0" err="1" smtClean="0">
                <a:hlinkClick r:id="rId6"/>
              </a:rPr>
              <a:t>images</a:t>
            </a:r>
            <a:endParaRPr lang="ru-RU" sz="2000" b="1" u="sng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u="sng" dirty="0" smtClean="0">
                <a:hlinkClick r:id="rId7"/>
              </a:rPr>
              <a:t>https</a:t>
            </a:r>
            <a:r>
              <a:rPr lang="ru-RU" sz="2000" b="1" u="sng" dirty="0" smtClean="0">
                <a:hlinkClick r:id="rId7"/>
              </a:rPr>
              <a:t>://www.youtube.com/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endParaRPr lang="ru-RU" sz="2000" b="1" u="sng" dirty="0" smtClean="0"/>
          </a:p>
          <a:p>
            <a:endParaRPr lang="ru-RU" sz="2800" u="sng" dirty="0" smtClean="0"/>
          </a:p>
          <a:p>
            <a:r>
              <a:rPr lang="ru-RU" sz="28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Шахматы\WP_20171015_18_53_17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215074" y="2428868"/>
            <a:ext cx="2714644" cy="2789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Давайте познакомимся!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User\Desktop\Шахматы\WP_20171015_18_56_29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703801" cy="2573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1285860"/>
            <a:ext cx="421482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Конь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Конь – коварная фигура.</a:t>
            </a:r>
            <a:br>
              <a:rPr lang="ru-RU" sz="2400" b="1" dirty="0" smtClean="0"/>
            </a:br>
            <a:r>
              <a:rPr lang="ru-RU" sz="2400" b="1" dirty="0" smtClean="0"/>
              <a:t>У него своя натура.</a:t>
            </a:r>
            <a:br>
              <a:rPr lang="ru-RU" sz="2400" b="1" dirty="0" smtClean="0"/>
            </a:br>
            <a:r>
              <a:rPr lang="ru-RU" sz="2400" b="1" dirty="0" smtClean="0"/>
              <a:t>Прыг да скок, и сразу в бок, </a:t>
            </a:r>
            <a:br>
              <a:rPr lang="ru-RU" sz="2400" b="1" dirty="0" smtClean="0"/>
            </a:br>
            <a:r>
              <a:rPr lang="ru-RU" sz="2400" b="1" dirty="0" smtClean="0"/>
              <a:t>Через головы прыжок!</a:t>
            </a:r>
            <a:br>
              <a:rPr lang="ru-RU" sz="2400" b="1" dirty="0" smtClean="0"/>
            </a:br>
            <a:r>
              <a:rPr lang="ru-RU" sz="2400" b="1" dirty="0" smtClean="0"/>
              <a:t>Делает такой кульбит-</a:t>
            </a:r>
            <a:br>
              <a:rPr lang="ru-RU" sz="2400" b="1" dirty="0" smtClean="0"/>
            </a:br>
            <a:r>
              <a:rPr lang="ru-RU" sz="2400" b="1" dirty="0" smtClean="0"/>
              <a:t>Взвиться в небо норовит!</a:t>
            </a:r>
            <a:br>
              <a:rPr lang="ru-RU" sz="2400" b="1" dirty="0" smtClean="0"/>
            </a:br>
            <a:r>
              <a:rPr lang="ru-RU" sz="2400" b="1" dirty="0" smtClean="0"/>
              <a:t>Вот стоял на поле белом,</a:t>
            </a:r>
            <a:br>
              <a:rPr lang="ru-RU" sz="2400" b="1" dirty="0" smtClean="0"/>
            </a:br>
            <a:r>
              <a:rPr lang="ru-RU" sz="2400" b="1" dirty="0" smtClean="0"/>
              <a:t>Перепрыгнул между делом-</a:t>
            </a:r>
            <a:br>
              <a:rPr lang="ru-RU" sz="2400" b="1" dirty="0" smtClean="0"/>
            </a:br>
            <a:r>
              <a:rPr lang="ru-RU" sz="2400" b="1" dirty="0" smtClean="0"/>
              <a:t>Поле чёрное под ним.</a:t>
            </a:r>
            <a:br>
              <a:rPr lang="ru-RU" sz="2400" b="1" dirty="0" smtClean="0"/>
            </a:br>
            <a:r>
              <a:rPr lang="ru-RU" sz="2400" b="1" dirty="0" smtClean="0"/>
              <a:t>За конём следи чужим!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Шахматы\WP_20171015_18_53_36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86058"/>
            <a:ext cx="2455354" cy="241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Давайте познакомимся!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User\Desktop\Шахматы\WP_20171015_18_56_37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2351003" cy="2276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1041023"/>
            <a:ext cx="44291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Слон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Слон и воин на спине</a:t>
            </a:r>
            <a:br>
              <a:rPr lang="ru-RU" sz="2800" b="1" dirty="0" smtClean="0"/>
            </a:br>
            <a:r>
              <a:rPr lang="ru-RU" sz="2800" b="1" dirty="0" smtClean="0"/>
              <a:t>Важны в шахматной игре.</a:t>
            </a:r>
            <a:br>
              <a:rPr lang="ru-RU" sz="2800" b="1" dirty="0" smtClean="0"/>
            </a:br>
            <a:r>
              <a:rPr lang="ru-RU" sz="2800" b="1" dirty="0" err="1" smtClean="0"/>
              <a:t>Белопольный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чернопольный</a:t>
            </a:r>
            <a:r>
              <a:rPr lang="ru-RU" sz="2800" b="1" dirty="0" smtClean="0"/>
              <a:t> </a:t>
            </a:r>
            <a:br>
              <a:rPr lang="ru-RU" sz="2800" b="1" dirty="0" smtClean="0"/>
            </a:br>
            <a:r>
              <a:rPr lang="ru-RU" sz="2800" b="1" dirty="0" smtClean="0"/>
              <a:t>Слон, конечно, подневольный.</a:t>
            </a:r>
            <a:br>
              <a:rPr lang="ru-RU" sz="2800" b="1" dirty="0" smtClean="0"/>
            </a:br>
            <a:r>
              <a:rPr lang="ru-RU" sz="2800" b="1" dirty="0" smtClean="0"/>
              <a:t>Ходит он наискосок,</a:t>
            </a:r>
            <a:br>
              <a:rPr lang="ru-RU" sz="2800" b="1" dirty="0" smtClean="0"/>
            </a:br>
            <a:r>
              <a:rPr lang="ru-RU" sz="2800" b="1" dirty="0" smtClean="0"/>
              <a:t>Делает большой бросок.</a:t>
            </a:r>
            <a:br>
              <a:rPr lang="ru-RU" sz="2800" b="1" dirty="0" smtClean="0"/>
            </a:br>
            <a:r>
              <a:rPr lang="ru-RU" sz="2800" b="1" dirty="0" smtClean="0"/>
              <a:t>Но слонов двоих пути</a:t>
            </a:r>
            <a:br>
              <a:rPr lang="ru-RU" sz="2800" b="1" dirty="0" smtClean="0"/>
            </a:br>
            <a:r>
              <a:rPr lang="ru-RU" sz="2800" b="1" dirty="0" smtClean="0"/>
              <a:t>Пересечься не должны.</a:t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хматы\WP_20171015_18_53_56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428868"/>
            <a:ext cx="2597486" cy="2705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Давайте познакомимся!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C:\Users\User\Desktop\Шахматы\WP_20171015_18_56_52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2630620" cy="2755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1720840"/>
            <a:ext cx="3857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Ферзь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Представляю вам ферзя –</a:t>
            </a:r>
            <a:br>
              <a:rPr lang="ru-RU" sz="2400" b="1" dirty="0" smtClean="0"/>
            </a:br>
            <a:r>
              <a:rPr lang="ru-RU" sz="2400" b="1" dirty="0" smtClean="0"/>
              <a:t>Он помощник короля.</a:t>
            </a:r>
            <a:br>
              <a:rPr lang="ru-RU" sz="2400" b="1" dirty="0" smtClean="0"/>
            </a:br>
            <a:r>
              <a:rPr lang="ru-RU" sz="2400" b="1" dirty="0" smtClean="0"/>
              <a:t>У него своя игра:</a:t>
            </a:r>
            <a:br>
              <a:rPr lang="ru-RU" sz="2400" b="1" dirty="0" smtClean="0"/>
            </a:br>
            <a:r>
              <a:rPr lang="ru-RU" sz="2400" b="1" dirty="0" smtClean="0"/>
              <a:t>Под контролем вся доска.</a:t>
            </a:r>
            <a:br>
              <a:rPr lang="ru-RU" sz="2400" b="1" dirty="0" smtClean="0"/>
            </a:br>
            <a:r>
              <a:rPr lang="ru-RU" sz="2400" b="1" dirty="0" smtClean="0"/>
              <a:t>Но вступать в бой не спешит-</a:t>
            </a:r>
            <a:br>
              <a:rPr lang="ru-RU" sz="2400" b="1" dirty="0" smtClean="0"/>
            </a:br>
            <a:r>
              <a:rPr lang="ru-RU" sz="2400" b="1" dirty="0" smtClean="0"/>
              <a:t>За позицией следит.</a:t>
            </a:r>
            <a:br>
              <a:rPr lang="ru-RU" sz="2400" b="1" dirty="0" smtClean="0"/>
            </a:br>
            <a:r>
              <a:rPr lang="ru-RU" sz="2400" b="1" dirty="0" smtClean="0"/>
              <a:t>После конницы, слонов</a:t>
            </a:r>
            <a:br>
              <a:rPr lang="ru-RU" sz="2400" b="1" dirty="0" smtClean="0"/>
            </a:br>
            <a:r>
              <a:rPr lang="ru-RU" sz="2400" b="1" dirty="0" smtClean="0"/>
              <a:t>Он начать войну готов.</a:t>
            </a:r>
            <a:br>
              <a:rPr lang="ru-RU" sz="2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Шахматы\WP_20171015_18_53_48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666" y="2714620"/>
            <a:ext cx="2786333" cy="2819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Давайте познакомимся!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C:\Users\User\Desktop\Шахматы\WP_20171015_18_56_44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2835834" cy="2699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14546" y="1071546"/>
            <a:ext cx="464347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Король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Вот король – он войском правит,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Соблюдает много правил: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не ходит далеко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Шаг лишь делает всего.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Встаёт рядом он на клетку,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Отдаёт приказы метко.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Лишь дебют закончит ловко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Может сделать рокировку.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без войска остаётся,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 врагам он не сдаётся.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рукопашную идёт,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Лично всем отпор даёт.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Шахматы\WP_20171015_18_53_08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357422" cy="2269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Давайте познакомимся!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Users\User\Desktop\Шахматы\WP_20171015_18_56_08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2360831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1000108"/>
            <a:ext cx="49292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Пешка</a:t>
            </a:r>
            <a:br>
              <a:rPr lang="ru-RU" sz="28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857364"/>
          <a:ext cx="814393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Ах, пехота, как всегда,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Впереди идёт она!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Пешка с пешкою плечом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Движутся всегда ладком.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 мечтают, как одна,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Дослужиться до ферзя!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Одному лишь я не рад –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Ей нельзя ходить назад.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Ходит прямо, рубит в бок,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 бывает ход широк.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Лишь однажды, первым ходом,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Через клетку переходит.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 проходе может сбить.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Будут знать куда ходить!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Шахматная зарядка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4824" t="25390" r="37957" b="33594"/>
          <a:stretch>
            <a:fillRect/>
          </a:stretch>
        </p:blipFill>
        <p:spPr bwMode="auto">
          <a:xfrm>
            <a:off x="2071670" y="2500306"/>
            <a:ext cx="5143536" cy="251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forum.myjane.ru/weblogs/upload/770/10721491947874746140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2000264" cy="2000264"/>
          </a:xfrm>
          <a:prstGeom prst="rect">
            <a:avLst/>
          </a:prstGeom>
          <a:noFill/>
        </p:spPr>
      </p:pic>
      <p:pic>
        <p:nvPicPr>
          <p:cNvPr id="15364" name="Picture 4" descr="http://www.playcast.ru/uploads/2015/10/12/154299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80" y="4929198"/>
            <a:ext cx="6607464" cy="1724843"/>
          </a:xfrm>
          <a:prstGeom prst="rect">
            <a:avLst/>
          </a:prstGeom>
          <a:noFill/>
        </p:spPr>
      </p:pic>
      <p:pic>
        <p:nvPicPr>
          <p:cNvPr id="15368" name="Picture 8" descr="http://konki.lyahovichi.edu.by/ru/sm_full.aspx?guid=34573"/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143760" y="4857760"/>
            <a:ext cx="2000240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www.hookedonfitness.net/2uiusug_jpg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428736"/>
            <a:ext cx="1285884" cy="2250297"/>
          </a:xfrm>
          <a:prstGeom prst="rect">
            <a:avLst/>
          </a:prstGeom>
          <a:noFill/>
        </p:spPr>
      </p:pic>
      <p:pic>
        <p:nvPicPr>
          <p:cNvPr id="15372" name="Picture 12" descr="http://www.playcast.ru/uploads/2016/02/13/1729816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214422"/>
            <a:ext cx="3348054" cy="1448681"/>
          </a:xfrm>
          <a:prstGeom prst="rect">
            <a:avLst/>
          </a:prstGeom>
          <a:noFill/>
        </p:spPr>
      </p:pic>
      <p:pic>
        <p:nvPicPr>
          <p:cNvPr id="15374" name="Picture 14" descr="http://scientificstar.ru/_ph/20/2/78004403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1071546"/>
            <a:ext cx="1199703" cy="1643074"/>
          </a:xfrm>
          <a:prstGeom prst="rect">
            <a:avLst/>
          </a:prstGeom>
          <a:noFill/>
        </p:spPr>
      </p:pic>
      <p:pic>
        <p:nvPicPr>
          <p:cNvPr id="12" name="Театр студия -РАМП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17365D"/>
      </a:dk1>
      <a:lt1>
        <a:srgbClr val="548DD4"/>
      </a:lt1>
      <a:dk2>
        <a:srgbClr val="1F497D"/>
      </a:dk2>
      <a:lt2>
        <a:srgbClr val="6565FF"/>
      </a:lt2>
      <a:accent1>
        <a:srgbClr val="4F81BD"/>
      </a:accent1>
      <a:accent2>
        <a:srgbClr val="31859B"/>
      </a:accent2>
      <a:accent3>
        <a:srgbClr val="246374"/>
      </a:accent3>
      <a:accent4>
        <a:srgbClr val="1D4576"/>
      </a:accent4>
      <a:accent5>
        <a:srgbClr val="4BACC6"/>
      </a:accent5>
      <a:accent6>
        <a:srgbClr val="F79646"/>
      </a:accent6>
      <a:hlink>
        <a:srgbClr val="0000FF"/>
      </a:hlink>
      <a:folHlink>
        <a:srgbClr val="0000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817</Words>
  <PresentationFormat>Экран (4:3)</PresentationFormat>
  <Paragraphs>155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Знакомство с шахматами</vt:lpstr>
      <vt:lpstr>Хочу задание вам дать: Игры названье угадать!</vt:lpstr>
      <vt:lpstr>Слайд 3</vt:lpstr>
      <vt:lpstr>Слайд 4</vt:lpstr>
      <vt:lpstr>Слайд 5</vt:lpstr>
      <vt:lpstr>Слайд 6</vt:lpstr>
      <vt:lpstr>Слайд 7</vt:lpstr>
      <vt:lpstr>Слайд 8</vt:lpstr>
      <vt:lpstr>Шахматная зарядка</vt:lpstr>
      <vt:lpstr>Игротека Загадки о шахматных фигурах </vt:lpstr>
      <vt:lpstr>Игротека Загадки о шахматных фигурах </vt:lpstr>
      <vt:lpstr>Игротека Загадки о шахматных фигурах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Ситуации на шахматной доске</vt:lpstr>
      <vt:lpstr>Ситуации на шахматной доске</vt:lpstr>
      <vt:lpstr>Как ходят шахматные фигуры </vt:lpstr>
      <vt:lpstr>Как называется эта шахматная фигура?</vt:lpstr>
      <vt:lpstr>Как называется эта шахматная фигура?</vt:lpstr>
      <vt:lpstr>Как называется эта шахматная фигура?</vt:lpstr>
      <vt:lpstr>Как называется эта шахматная фигура?</vt:lpstr>
      <vt:lpstr>Как называется эта шахматная фигура?</vt:lpstr>
      <vt:lpstr>Как называется эта шахматная фигура?</vt:lpstr>
      <vt:lpstr>А теперь посмотрим мультфильм и еще раз вспомним все шахматные фигуры</vt:lpstr>
      <vt:lpstr>Игротека «Доскажи словечко» </vt:lpstr>
      <vt:lpstr>Игротека «Доскажи словечко» 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МАКС</cp:lastModifiedBy>
  <cp:revision>34</cp:revision>
  <dcterms:created xsi:type="dcterms:W3CDTF">2017-10-16T10:20:50Z</dcterms:created>
  <dcterms:modified xsi:type="dcterms:W3CDTF">2017-10-20T21:34:31Z</dcterms:modified>
</cp:coreProperties>
</file>